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8" r:id="rId9"/>
    <p:sldId id="262" r:id="rId10"/>
    <p:sldId id="264" r:id="rId11"/>
    <p:sldId id="265" r:id="rId12"/>
    <p:sldId id="266" r:id="rId13"/>
    <p:sldId id="269" r:id="rId14"/>
    <p:sldId id="270" r:id="rId15"/>
    <p:sldId id="273" r:id="rId16"/>
    <p:sldId id="274" r:id="rId17"/>
    <p:sldId id="271" r:id="rId18"/>
    <p:sldId id="272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A07D0-C713-4707-B7B7-05ADC177FCCD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4E148-E371-465A-ABF5-79AB384C559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6347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94E148-E371-465A-ABF5-79AB384C559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7439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0288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364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36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451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494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1721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214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8863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9535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8262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5431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60693-C634-476B-8D5B-95DFFC4A19FA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39DBA-7BC8-4DF7-BDDF-033362F667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105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/>
              <a:t>Трехмерная визуализация вращения </a:t>
            </a:r>
            <a:r>
              <a:rPr lang="ru-RU" b="1" dirty="0" smtClean="0"/>
              <a:t>флюгера </a:t>
            </a:r>
            <a:endParaRPr lang="ru-RU" b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3999" y="4229539"/>
            <a:ext cx="9144000" cy="1655762"/>
          </a:xfrm>
        </p:spPr>
        <p:txBody>
          <a:bodyPr/>
          <a:lstStyle/>
          <a:p>
            <a:pPr algn="r"/>
            <a:r>
              <a:rPr lang="ru-RU" dirty="0" smtClean="0"/>
              <a:t>Студент: Зайцева А. А., ИУ7-52Б</a:t>
            </a:r>
          </a:p>
          <a:p>
            <a:pPr algn="r"/>
            <a:r>
              <a:rPr lang="ru-RU" dirty="0" smtClean="0"/>
              <a:t>Руководитель: Вишневская Т. И.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4151586" y="5948855"/>
            <a:ext cx="38888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/>
              <a:t>Москва, 2021 г.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83496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70338" y="609599"/>
            <a:ext cx="5320862" cy="2010213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Схема алгоритма расчета </a:t>
            </a:r>
            <a:r>
              <a:rPr lang="ru-RU" b="1" dirty="0"/>
              <a:t>интенсивности </a:t>
            </a:r>
            <a:r>
              <a:rPr lang="ru-RU" b="1" dirty="0" smtClean="0"/>
              <a:t>освещения </a:t>
            </a:r>
            <a:r>
              <a:rPr lang="ru-RU" b="1" dirty="0"/>
              <a:t>в точке</a:t>
            </a:r>
          </a:p>
        </p:txBody>
      </p:sp>
      <p:pic>
        <p:nvPicPr>
          <p:cNvPr id="4" name="Объект 3" descr="C:\msys64\home\alena\last_course\доки\Диаграмма фонга новая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6510" y="346841"/>
            <a:ext cx="4939861" cy="59772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947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79124" cy="1325563"/>
          </a:xfrm>
        </p:spPr>
        <p:txBody>
          <a:bodyPr/>
          <a:lstStyle/>
          <a:p>
            <a:r>
              <a:rPr lang="ru-RU" b="1" dirty="0" smtClean="0"/>
              <a:t>Схема алгоритма трассировки луча</a:t>
            </a:r>
            <a:endParaRPr lang="ru-RU" b="1" dirty="0"/>
          </a:p>
        </p:txBody>
      </p:sp>
      <p:pic>
        <p:nvPicPr>
          <p:cNvPr id="4" name="Объект 3" descr="C:\msys64\home\alena\last_course\доки\Диаграмма трассировки новая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2222" y="504497"/>
            <a:ext cx="5305634" cy="58511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2546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Снижение времени </a:t>
            </a:r>
            <a:r>
              <a:rPr lang="ru-RU" b="1" dirty="0" err="1" smtClean="0"/>
              <a:t>отрисовки</a:t>
            </a:r>
            <a:r>
              <a:rPr lang="ru-RU" b="1" dirty="0" smtClean="0"/>
              <a:t> сцены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Нормаль к плоскости</a:t>
            </a:r>
          </a:p>
          <a:p>
            <a:r>
              <a:rPr lang="ru-RU" dirty="0" smtClean="0"/>
              <a:t>Параллельные вычисления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098" name="Picture 2" descr="Rule of Thi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0442" y="2144111"/>
            <a:ext cx="5910669" cy="3936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390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Интерфейс программы</a:t>
            </a:r>
            <a:endParaRPr lang="ru-RU" b="1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6565" y="1502979"/>
            <a:ext cx="6601607" cy="483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554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Пример </a:t>
            </a:r>
            <a:r>
              <a:rPr lang="ru-RU" b="1" dirty="0" smtClean="0"/>
              <a:t>работы (вращение)</a:t>
            </a:r>
            <a:endParaRPr lang="ru-RU" b="1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1536" y="1690687"/>
            <a:ext cx="4299760" cy="4827423"/>
          </a:xfrm>
          <a:prstGeom prst="rect">
            <a:avLst/>
          </a:prstGeom>
        </p:spPr>
      </p:pic>
      <p:pic>
        <p:nvPicPr>
          <p:cNvPr id="5" name="Рисунок 4"/>
          <p:cNvPicPr/>
          <p:nvPr/>
        </p:nvPicPr>
        <p:blipFill>
          <a:blip r:embed="rId3"/>
          <a:stretch>
            <a:fillRect/>
          </a:stretch>
        </p:blipFill>
        <p:spPr>
          <a:xfrm>
            <a:off x="6788654" y="1690686"/>
            <a:ext cx="4299760" cy="482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96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Пример </a:t>
            </a:r>
            <a:r>
              <a:rPr lang="ru-RU" b="1" dirty="0" smtClean="0"/>
              <a:t>работы (изменение параметров материалов)</a:t>
            </a:r>
            <a:endParaRPr lang="ru-RU" b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67" y="1710266"/>
            <a:ext cx="4160637" cy="453742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947" y="1710266"/>
            <a:ext cx="4175711" cy="4537429"/>
          </a:xfrm>
          <a:prstGeom prst="rect">
            <a:avLst/>
          </a:prstGeom>
        </p:spPr>
      </p:pic>
      <p:sp>
        <p:nvSpPr>
          <p:cNvPr id="11" name="Стрелка вправо 10"/>
          <p:cNvSpPr/>
          <p:nvPr/>
        </p:nvSpPr>
        <p:spPr>
          <a:xfrm>
            <a:off x="4602051" y="3821214"/>
            <a:ext cx="1493949" cy="3155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 вправо 11"/>
          <p:cNvSpPr/>
          <p:nvPr/>
        </p:nvSpPr>
        <p:spPr>
          <a:xfrm>
            <a:off x="10411605" y="3821214"/>
            <a:ext cx="1493949" cy="3155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63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Пример </a:t>
            </a:r>
            <a:r>
              <a:rPr lang="ru-RU" b="1" dirty="0" smtClean="0"/>
              <a:t>работы (изменение параметров камеры и освещения)</a:t>
            </a:r>
            <a:endParaRPr lang="ru-RU" b="1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881" y="1818140"/>
            <a:ext cx="3851747" cy="4181756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1487" y="1818139"/>
            <a:ext cx="3872938" cy="4178049"/>
          </a:xfrm>
          <a:prstGeom prst="rect">
            <a:avLst/>
          </a:prstGeom>
        </p:spPr>
      </p:pic>
      <p:sp>
        <p:nvSpPr>
          <p:cNvPr id="10" name="Стрелка вправо 9"/>
          <p:cNvSpPr/>
          <p:nvPr/>
        </p:nvSpPr>
        <p:spPr>
          <a:xfrm>
            <a:off x="217977" y="3751252"/>
            <a:ext cx="1493949" cy="3155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трелка вправо 10"/>
          <p:cNvSpPr/>
          <p:nvPr/>
        </p:nvSpPr>
        <p:spPr>
          <a:xfrm>
            <a:off x="5679583" y="3749398"/>
            <a:ext cx="1493949" cy="3155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56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Результаты исследования</a:t>
            </a:r>
            <a:endParaRPr lang="ru-RU" b="1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6949" y="1397875"/>
            <a:ext cx="6338375" cy="497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7386" y="202576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7200" b="1" dirty="0" smtClean="0"/>
              <a:t>Спасибо за внимание</a:t>
            </a:r>
            <a:endParaRPr lang="ru-RU" sz="7200" b="1" dirty="0"/>
          </a:p>
        </p:txBody>
      </p:sp>
    </p:spTree>
    <p:extLst>
      <p:ext uri="{BB962C8B-B14F-4D97-AF65-F5344CB8AC3E}">
        <p14:creationId xmlns:p14="http://schemas.microsoft.com/office/powerpoint/2010/main" val="280341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Цели и задачи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566040"/>
            <a:ext cx="10515600" cy="47822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200" dirty="0" smtClean="0"/>
              <a:t>Цель работы: разработать программное обеспечение, </a:t>
            </a:r>
            <a:r>
              <a:rPr lang="ru-RU" sz="2200" dirty="0"/>
              <a:t>которое </a:t>
            </a:r>
            <a:r>
              <a:rPr lang="ru-RU" sz="2200" dirty="0" smtClean="0"/>
              <a:t>предоставляет</a:t>
            </a:r>
            <a:r>
              <a:rPr lang="ru-RU" sz="2200" dirty="0"/>
              <a:t> </a:t>
            </a:r>
            <a:r>
              <a:rPr lang="ru-RU" sz="2200" dirty="0" smtClean="0"/>
              <a:t>реалистичную </a:t>
            </a:r>
            <a:r>
              <a:rPr lang="ru-RU" sz="2200" dirty="0"/>
              <a:t>трехмерную визуализацию вращения </a:t>
            </a:r>
            <a:r>
              <a:rPr lang="ru-RU" sz="2200" dirty="0" smtClean="0"/>
              <a:t>флюгера, учитывающую эффекты отражения и отбрасывания теней. </a:t>
            </a:r>
          </a:p>
          <a:p>
            <a:pPr marL="0" indent="0">
              <a:buNone/>
            </a:pPr>
            <a:r>
              <a:rPr lang="ru-RU" sz="2200" dirty="0" smtClean="0"/>
              <a:t>Задачи: 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200" dirty="0"/>
              <a:t>и</a:t>
            </a:r>
            <a:r>
              <a:rPr lang="ru-RU" sz="2200" dirty="0" smtClean="0"/>
              <a:t>зучить </a:t>
            </a:r>
            <a:r>
              <a:rPr lang="ru-RU" sz="2200" dirty="0"/>
              <a:t>и проанализировать существующие алгоритмы построения реалистичных </a:t>
            </a:r>
            <a:r>
              <a:rPr lang="ru-RU" sz="2200" dirty="0" smtClean="0"/>
              <a:t>изображений</a:t>
            </a:r>
            <a:r>
              <a:rPr lang="en-US" sz="2200" dirty="0" smtClean="0"/>
              <a:t>;</a:t>
            </a:r>
            <a:endParaRPr lang="ru-RU" sz="2200" dirty="0"/>
          </a:p>
          <a:p>
            <a:pPr marL="514350" indent="-514350">
              <a:buFont typeface="+mj-lt"/>
              <a:buAutoNum type="arabicPeriod"/>
            </a:pPr>
            <a:r>
              <a:rPr lang="ru-RU" sz="2200" dirty="0"/>
              <a:t>в</a:t>
            </a:r>
            <a:r>
              <a:rPr lang="ru-RU" sz="2200" dirty="0" smtClean="0"/>
              <a:t>ыбрать </a:t>
            </a:r>
            <a:r>
              <a:rPr lang="ru-RU" sz="2200" dirty="0"/>
              <a:t>алгоритмы, наиболее подходящие для решения поставленной </a:t>
            </a:r>
            <a:r>
              <a:rPr lang="ru-RU" sz="2200" dirty="0" smtClean="0"/>
              <a:t>задачи</a:t>
            </a:r>
            <a:r>
              <a:rPr lang="en-US" sz="2200" dirty="0"/>
              <a:t>;</a:t>
            </a:r>
            <a:endParaRPr lang="ru-RU" sz="2200" dirty="0"/>
          </a:p>
          <a:p>
            <a:pPr marL="514350" indent="-514350">
              <a:buFont typeface="+mj-lt"/>
              <a:buAutoNum type="arabicPeriod"/>
            </a:pPr>
            <a:r>
              <a:rPr lang="ru-RU" sz="2200" dirty="0"/>
              <a:t>с</a:t>
            </a:r>
            <a:r>
              <a:rPr lang="ru-RU" sz="2200" dirty="0" smtClean="0"/>
              <a:t>проектировать </a:t>
            </a:r>
            <a:r>
              <a:rPr lang="ru-RU" sz="2200" dirty="0"/>
              <a:t>архитектуру будущего программного продукта и выбрать структуры данных для представления объектов синтезируемой </a:t>
            </a:r>
            <a:r>
              <a:rPr lang="ru-RU" sz="2200" dirty="0" smtClean="0"/>
              <a:t>сцены</a:t>
            </a:r>
            <a:r>
              <a:rPr lang="en-US" sz="2200" dirty="0" smtClean="0"/>
              <a:t>;</a:t>
            </a:r>
            <a:r>
              <a:rPr lang="ru-RU" sz="2200" dirty="0" smtClean="0"/>
              <a:t> </a:t>
            </a:r>
            <a:endParaRPr lang="ru-RU" sz="2200" dirty="0"/>
          </a:p>
          <a:p>
            <a:pPr marL="514350" indent="-514350">
              <a:buFont typeface="+mj-lt"/>
              <a:buAutoNum type="arabicPeriod"/>
            </a:pPr>
            <a:r>
              <a:rPr lang="ru-RU" sz="2200" dirty="0"/>
              <a:t>р</a:t>
            </a:r>
            <a:r>
              <a:rPr lang="ru-RU" sz="2200" dirty="0" smtClean="0"/>
              <a:t>азработать </a:t>
            </a:r>
            <a:r>
              <a:rPr lang="ru-RU" sz="2200" dirty="0"/>
              <a:t>программу на основе выбранных алгоритмов и структур </a:t>
            </a:r>
            <a:r>
              <a:rPr lang="ru-RU" sz="2200" dirty="0" smtClean="0"/>
              <a:t>данных</a:t>
            </a:r>
            <a:r>
              <a:rPr lang="en-US" sz="2200" dirty="0"/>
              <a:t>;</a:t>
            </a:r>
            <a:endParaRPr lang="ru-RU" sz="2200" dirty="0"/>
          </a:p>
          <a:p>
            <a:pPr marL="514350" lvl="0" indent="-514350">
              <a:buFont typeface="+mj-lt"/>
              <a:buAutoNum type="arabicPeriod"/>
            </a:pPr>
            <a:r>
              <a:rPr lang="ru-RU" sz="2200" dirty="0"/>
              <a:t>н</a:t>
            </a:r>
            <a:r>
              <a:rPr lang="ru-RU" sz="2200" dirty="0" smtClean="0"/>
              <a:t>а </a:t>
            </a:r>
            <a:r>
              <a:rPr lang="ru-RU" sz="2200" dirty="0"/>
              <a:t>основе разработанной программы провести исследование зависимости времени рендеринга изображения от количества используемых потоков и от количества объектов на </a:t>
            </a:r>
            <a:r>
              <a:rPr lang="ru-RU" sz="2200" dirty="0" smtClean="0"/>
              <a:t>сцене</a:t>
            </a:r>
            <a:r>
              <a:rPr lang="ru-RU" sz="2200" dirty="0"/>
              <a:t>.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177699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Объекты синтезируемой сцены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502978"/>
            <a:ext cx="4784834" cy="5065987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Флюгер</a:t>
            </a:r>
          </a:p>
          <a:p>
            <a:pPr lvl="1"/>
            <a:r>
              <a:rPr lang="ru-RU" dirty="0" smtClean="0"/>
              <a:t>Цилиндры</a:t>
            </a:r>
          </a:p>
          <a:p>
            <a:pPr lvl="1"/>
            <a:r>
              <a:rPr lang="ru-RU" dirty="0" smtClean="0"/>
              <a:t>Прямоугольные параллелепипеды</a:t>
            </a:r>
          </a:p>
          <a:p>
            <a:pPr lvl="1"/>
            <a:r>
              <a:rPr lang="ru-RU" dirty="0" smtClean="0"/>
              <a:t>Сферы</a:t>
            </a:r>
          </a:p>
          <a:p>
            <a:pPr lvl="1"/>
            <a:r>
              <a:rPr lang="ru-RU" dirty="0" smtClean="0"/>
              <a:t>Четырехугольные пирамиды</a:t>
            </a:r>
          </a:p>
          <a:p>
            <a:r>
              <a:rPr lang="ru-RU" dirty="0" smtClean="0"/>
              <a:t>Свет</a:t>
            </a:r>
          </a:p>
          <a:p>
            <a:pPr lvl="1"/>
            <a:r>
              <a:rPr lang="ru-RU" dirty="0"/>
              <a:t>Ф</a:t>
            </a:r>
            <a:r>
              <a:rPr lang="ru-RU" dirty="0" smtClean="0"/>
              <a:t>оновое освещение</a:t>
            </a:r>
          </a:p>
          <a:p>
            <a:pPr lvl="1"/>
            <a:r>
              <a:rPr lang="ru-RU" dirty="0"/>
              <a:t>Н</a:t>
            </a:r>
            <a:r>
              <a:rPr lang="ru-RU" dirty="0" smtClean="0"/>
              <a:t>аправленные источники</a:t>
            </a:r>
          </a:p>
          <a:p>
            <a:pPr lvl="1"/>
            <a:r>
              <a:rPr lang="ru-RU" dirty="0" smtClean="0"/>
              <a:t>Точечные источники </a:t>
            </a:r>
          </a:p>
          <a:p>
            <a:r>
              <a:rPr lang="ru-RU" dirty="0" smtClean="0"/>
              <a:t>Плоскость основания </a:t>
            </a:r>
          </a:p>
          <a:p>
            <a:r>
              <a:rPr lang="ru-RU" dirty="0" smtClean="0"/>
              <a:t>Фон</a:t>
            </a:r>
          </a:p>
          <a:p>
            <a:endParaRPr lang="ru-RU" dirty="0"/>
          </a:p>
          <a:p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0524" y="3061558"/>
            <a:ext cx="2992117" cy="342759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406" y="1502978"/>
            <a:ext cx="2257740" cy="406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32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Выбор алгоритма удаления невидимых линий и поверхностей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51283" y="1823792"/>
            <a:ext cx="1011100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u="sng" dirty="0" smtClean="0"/>
              <a:t>Критерий</a:t>
            </a:r>
            <a:r>
              <a:rPr lang="ru-RU" dirty="0" smtClean="0"/>
              <a:t>: возможность учета эффектов отражения и отбрасывания теней. </a:t>
            </a:r>
          </a:p>
          <a:p>
            <a:pPr marL="0" indent="0">
              <a:buNone/>
            </a:pPr>
            <a:endParaRPr lang="ru-RU" dirty="0" smtClean="0"/>
          </a:p>
          <a:p>
            <a:r>
              <a:rPr lang="ru-RU" dirty="0" smtClean="0"/>
              <a:t>Алгоритм Робертса</a:t>
            </a:r>
          </a:p>
          <a:p>
            <a:r>
              <a:rPr lang="ru-RU" dirty="0" smtClean="0"/>
              <a:t>Алгоритм Варнока</a:t>
            </a:r>
          </a:p>
          <a:p>
            <a:r>
              <a:rPr lang="ru-RU" dirty="0" smtClean="0"/>
              <a:t>Алгоритм, использующий </a:t>
            </a:r>
            <a:r>
              <a:rPr lang="en-US" dirty="0" smtClean="0"/>
              <a:t>Z-</a:t>
            </a:r>
            <a:r>
              <a:rPr lang="ru-RU" dirty="0" smtClean="0"/>
              <a:t>буфер</a:t>
            </a:r>
          </a:p>
          <a:p>
            <a:r>
              <a:rPr lang="ru-RU" b="1" dirty="0" smtClean="0"/>
              <a:t>Алгоритм трассировки лучей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6905296" y="21546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241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Алгоритм трассировки лучей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27532" y="1978025"/>
            <a:ext cx="4385441" cy="633796"/>
          </a:xfrm>
        </p:spPr>
        <p:txBody>
          <a:bodyPr/>
          <a:lstStyle/>
          <a:p>
            <a:r>
              <a:rPr lang="ru-RU" b="1" dirty="0" smtClean="0"/>
              <a:t>Обратная трассировка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097" y="2796363"/>
            <a:ext cx="4701092" cy="338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532" y="2931300"/>
            <a:ext cx="5684354" cy="324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/>
          <p:cNvSpPr txBox="1">
            <a:spLocks/>
          </p:cNvSpPr>
          <p:nvPr/>
        </p:nvSpPr>
        <p:spPr>
          <a:xfrm>
            <a:off x="990600" y="1978025"/>
            <a:ext cx="4385441" cy="6337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Прямая трассировка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5733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9372" y="142710"/>
            <a:ext cx="10515600" cy="1325563"/>
          </a:xfrm>
        </p:spPr>
        <p:txBody>
          <a:bodyPr/>
          <a:lstStyle/>
          <a:p>
            <a:r>
              <a:rPr lang="ru-RU" b="1" dirty="0" smtClean="0"/>
              <a:t>Выбор модели освещения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9372" y="1468273"/>
            <a:ext cx="10344807" cy="4351338"/>
          </a:xfrm>
        </p:spPr>
        <p:txBody>
          <a:bodyPr/>
          <a:lstStyle/>
          <a:p>
            <a:pPr marL="0" indent="0">
              <a:buNone/>
            </a:pPr>
            <a:r>
              <a:rPr lang="ru-RU" u="sng" dirty="0" smtClean="0"/>
              <a:t>Критерий</a:t>
            </a:r>
            <a:r>
              <a:rPr lang="ru-RU" dirty="0"/>
              <a:t> </a:t>
            </a:r>
            <a:r>
              <a:rPr lang="ru-RU" dirty="0" smtClean="0"/>
              <a:t>– возможность учета трех световых составляющих: </a:t>
            </a:r>
          </a:p>
          <a:p>
            <a:r>
              <a:rPr lang="ru-RU" dirty="0" smtClean="0"/>
              <a:t>фоновой (константа для всей сцены)</a:t>
            </a:r>
            <a:r>
              <a:rPr lang="en-US" dirty="0" smtClean="0"/>
              <a:t>;</a:t>
            </a:r>
            <a:endParaRPr lang="ru-RU" dirty="0" smtClean="0"/>
          </a:p>
          <a:p>
            <a:r>
              <a:rPr lang="ru-RU" dirty="0" smtClean="0"/>
              <a:t>диффузной (модель Ламберта)</a:t>
            </a:r>
          </a:p>
          <a:p>
            <a:r>
              <a:rPr lang="ru-RU" dirty="0" smtClean="0"/>
              <a:t>зеркальной (модель Фонга или Блинна- Фонга)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27" y="3447393"/>
            <a:ext cx="10487152" cy="307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81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Фоновая и диффузная составляющие</a:t>
            </a:r>
            <a:endParaRPr lang="ru-RU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ru-RU" dirty="0" smtClean="0"/>
                  <a:t>Фоновая составляющая: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Ia</m:t>
                    </m:r>
                    <m:r>
                      <a:rPr lang="ru-RU">
                        <a:latin typeface="Cambria Math" panose="02040503050406030204" pitchFamily="18" charset="0"/>
                      </a:rPr>
                      <m:t> =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ka</m:t>
                    </m:r>
                    <m:r>
                      <a:rPr lang="ru-RU">
                        <a:latin typeface="Cambria Math" panose="02040503050406030204" pitchFamily="18" charset="0"/>
                      </a:rPr>
                      <m:t> 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ru-RU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ia</m:t>
                    </m:r>
                  </m:oMath>
                </a14:m>
                <a:endParaRPr lang="ru-RU" dirty="0" smtClean="0"/>
              </a:p>
              <a:p>
                <a:r>
                  <a:rPr lang="ru-RU" dirty="0" smtClean="0"/>
                  <a:t>Диффузная составляющая: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ru-RU">
                        <a:latin typeface="Cambria Math" panose="02040503050406030204" pitchFamily="18" charset="0"/>
                      </a:rPr>
                      <m:t>Id</m:t>
                    </m:r>
                    <m:r>
                      <a:rPr lang="ru-RU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>
                        <a:latin typeface="Cambria Math" panose="02040503050406030204" pitchFamily="18" charset="0"/>
                      </a:rPr>
                      <m:t>kd</m:t>
                    </m:r>
                    <m:r>
                      <a:rPr lang="ru-RU" i="1">
                        <a:latin typeface="Cambria Math" panose="02040503050406030204" pitchFamily="18" charset="0"/>
                      </a:rPr>
                      <m:t>∗</m:t>
                    </m:r>
                    <m:func>
                      <m:func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ru-RU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ru-RU">
                                    <a:latin typeface="Cambria Math" panose="02040503050406030204" pitchFamily="18" charset="0"/>
                                  </a:rPr>
                                  <m:t>L</m:t>
                                </m:r>
                              </m:e>
                            </m:acc>
                            <m:r>
                              <a:rPr lang="ru-RU">
                                <a:latin typeface="Cambria Math" panose="02040503050406030204" pitchFamily="18" charset="0"/>
                              </a:rPr>
                              <m:t>,</m:t>
                            </m:r>
                            <m:acc>
                              <m:accPr>
                                <m:chr m:val="⃗"/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ru-RU">
                                    <a:latin typeface="Cambria Math" panose="02040503050406030204" pitchFamily="18" charset="0"/>
                                  </a:rPr>
                                  <m:t>N</m:t>
                                </m:r>
                              </m:e>
                            </m:acc>
                          </m:e>
                        </m:d>
                      </m:e>
                    </m:func>
                    <m:r>
                      <a:rPr lang="ru-RU" i="1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ru-RU">
                        <a:latin typeface="Cambria Math" panose="02040503050406030204" pitchFamily="18" charset="0"/>
                      </a:rPr>
                      <m:t>id</m:t>
                    </m:r>
                  </m:oMath>
                </a14:m>
                <a:endParaRPr lang="ru-RU" dirty="0" smtClean="0"/>
              </a:p>
              <a:p>
                <a:endParaRPr lang="ru-RU" dirty="0"/>
              </a:p>
              <a:p>
                <a:endParaRPr lang="ru-RU" dirty="0" smtClean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4" t="14912" r="5442" b="7238"/>
          <a:stretch/>
        </p:blipFill>
        <p:spPr bwMode="auto">
          <a:xfrm>
            <a:off x="5990896" y="3115978"/>
            <a:ext cx="4730794" cy="306098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9378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8711" y="176331"/>
            <a:ext cx="10515600" cy="1325563"/>
          </a:xfrm>
        </p:spPr>
        <p:txBody>
          <a:bodyPr/>
          <a:lstStyle/>
          <a:p>
            <a:r>
              <a:rPr lang="ru-RU" b="1" dirty="0" smtClean="0"/>
              <a:t>Зеркальная составляющая</a:t>
            </a:r>
            <a:endParaRPr lang="ru-RU" b="1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 rotWithShape="1">
          <a:blip r:embed="rId2"/>
          <a:srcRect l="4092" t="8830" b="23878"/>
          <a:stretch/>
        </p:blipFill>
        <p:spPr bwMode="auto">
          <a:xfrm>
            <a:off x="987972" y="3153066"/>
            <a:ext cx="4887311" cy="32258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987972" y="1427145"/>
                <a:ext cx="3693252" cy="942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 smtClean="0"/>
                  <a:t>Модель Фонга: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Is</m:t>
                          </m:r>
                          <m:r>
                            <a:rPr lang="ru-RU" sz="240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ks</m:t>
                          </m:r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ru-RU" sz="240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R</m:t>
                                  </m:r>
                                </m:e>
                              </m:acc>
                              <m:r>
                                <a:rPr lang="ru-RU" sz="240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⃗"/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V</m:t>
                                  </m:r>
                                </m:e>
                              </m:acc>
                            </m:e>
                          </m:d>
                          <m:r>
                            <a:rPr lang="ru-RU" sz="240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p</m:t>
                          </m:r>
                        </m:sup>
                      </m:sSup>
                      <m:r>
                        <a:rPr lang="ru-RU" sz="24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sz="2400">
                          <a:latin typeface="Cambria Math" panose="02040503050406030204" pitchFamily="18" charset="0"/>
                        </a:rPr>
                        <m:t>is</m:t>
                      </m:r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7972" y="1427145"/>
                <a:ext cx="3693252" cy="942887"/>
              </a:xfrm>
              <a:prstGeom prst="rect">
                <a:avLst/>
              </a:prstGeom>
              <a:blipFill rotWithShape="0">
                <a:blip r:embed="rId3"/>
                <a:stretch>
                  <a:fillRect l="-2475" t="-51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465380" y="1427145"/>
                <a:ext cx="6180082" cy="14001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400" dirty="0" smtClean="0"/>
                  <a:t>Модель Блинна-Фонга: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Is</m:t>
                          </m:r>
                          <m:r>
                            <a:rPr lang="ru-RU" sz="240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ks</m:t>
                          </m:r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ru-RU" sz="240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cos</m:t>
                          </m:r>
                          <m:d>
                            <m:dPr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N</m:t>
                                  </m:r>
                                </m:e>
                              </m:acc>
                              <m:r>
                                <a:rPr lang="ru-RU" sz="240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acc>
                                <m:accPr>
                                  <m:chr m:val="⃗"/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240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</m:acc>
                            </m:e>
                          </m:d>
                          <m:r>
                            <a:rPr lang="ru-RU" sz="240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p</m:t>
                          </m:r>
                        </m:sup>
                      </m:sSup>
                      <m:r>
                        <a:rPr lang="ru-RU" sz="24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sz="2400">
                          <a:latin typeface="Cambria Math" panose="02040503050406030204" pitchFamily="18" charset="0"/>
                        </a:rPr>
                        <m:t>is</m:t>
                      </m:r>
                      <m:r>
                        <m:rPr>
                          <m:nor/>
                        </m:rPr>
                        <a:rPr lang="ru-RU" sz="2400"/>
                        <m:t> , где  </m:t>
                      </m:r>
                      <m:acc>
                        <m:accPr>
                          <m:chr m:val="⃗"/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ru-RU" sz="240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acc>
                      <m:r>
                        <a:rPr lang="ru-RU" sz="24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⃗"/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ru-RU" sz="2400"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e>
                          </m:acc>
                          <m:r>
                            <a:rPr lang="ru-RU" sz="2400">
                              <a:latin typeface="Cambria Math" panose="02040503050406030204" pitchFamily="18" charset="0"/>
                            </a:rPr>
                            <m:t>+</m:t>
                          </m:r>
                          <m:acc>
                            <m:accPr>
                              <m:chr m:val="⃗"/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ru-RU" sz="2400"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</m:acc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2400">
                                      <a:latin typeface="Cambria Math" panose="02040503050406030204" pitchFamily="18" charset="0"/>
                                    </a:rPr>
                                    <m:t>L</m:t>
                                  </m:r>
                                </m:e>
                              </m:acc>
                              <m:r>
                                <a:rPr lang="ru-RU" sz="240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acc>
                                <m:accPr>
                                  <m:chr m:val="⃗"/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2400">
                                      <a:latin typeface="Cambria Math" panose="02040503050406030204" pitchFamily="18" charset="0"/>
                                    </a:rPr>
                                    <m:t>V</m:t>
                                  </m:r>
                                </m:e>
                              </m:acc>
                            </m:e>
                          </m:d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5380" y="1427145"/>
                <a:ext cx="6180082" cy="1400127"/>
              </a:xfrm>
              <a:prstGeom prst="rect">
                <a:avLst/>
              </a:prstGeom>
              <a:blipFill rotWithShape="0">
                <a:blip r:embed="rId4"/>
                <a:stretch>
                  <a:fillRect l="-1579" t="-347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Рисунок 11"/>
          <p:cNvPicPr/>
          <p:nvPr/>
        </p:nvPicPr>
        <p:blipFill>
          <a:blip r:embed="rId5"/>
          <a:stretch>
            <a:fillRect/>
          </a:stretch>
        </p:blipFill>
        <p:spPr>
          <a:xfrm>
            <a:off x="6358758" y="3153066"/>
            <a:ext cx="4740165" cy="335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5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Модель Фонга </a:t>
            </a:r>
            <a:r>
              <a:rPr lang="en-US" b="1" dirty="0" smtClean="0"/>
              <a:t>VS </a:t>
            </a:r>
            <a:r>
              <a:rPr lang="ru-RU" b="1" dirty="0" smtClean="0"/>
              <a:t>модель Блинна-Фонга</a:t>
            </a:r>
            <a:endParaRPr lang="ru-RU" b="1" dirty="0"/>
          </a:p>
        </p:txBody>
      </p:sp>
      <p:pic>
        <p:nvPicPr>
          <p:cNvPr id="7" name="Объект 6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690688"/>
            <a:ext cx="4931979" cy="3827243"/>
          </a:xfrm>
          <a:prstGeom prst="rect">
            <a:avLst/>
          </a:prstGeom>
        </p:spPr>
      </p:pic>
      <p:pic>
        <p:nvPicPr>
          <p:cNvPr id="8" name="Рисунок 7"/>
          <p:cNvPicPr/>
          <p:nvPr/>
        </p:nvPicPr>
        <p:blipFill>
          <a:blip r:embed="rId3"/>
          <a:stretch>
            <a:fillRect/>
          </a:stretch>
        </p:blipFill>
        <p:spPr>
          <a:xfrm>
            <a:off x="6285186" y="1690689"/>
            <a:ext cx="5223642" cy="382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283</Words>
  <Application>Microsoft Office PowerPoint</Application>
  <PresentationFormat>Широкоэкранный</PresentationFormat>
  <Paragraphs>62</Paragraphs>
  <Slides>18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Тема Office</vt:lpstr>
      <vt:lpstr>Трехмерная визуализация вращения флюгера </vt:lpstr>
      <vt:lpstr>Цели и задачи</vt:lpstr>
      <vt:lpstr>Объекты синтезируемой сцены</vt:lpstr>
      <vt:lpstr>Выбор алгоритма удаления невидимых линий и поверхностей</vt:lpstr>
      <vt:lpstr>Алгоритм трассировки лучей</vt:lpstr>
      <vt:lpstr>Выбор модели освещения</vt:lpstr>
      <vt:lpstr>Фоновая и диффузная составляющие</vt:lpstr>
      <vt:lpstr>Зеркальная составляющая</vt:lpstr>
      <vt:lpstr>Модель Фонга VS модель Блинна-Фонга</vt:lpstr>
      <vt:lpstr>Схема алгоритма расчета интенсивности освещения в точке</vt:lpstr>
      <vt:lpstr>Схема алгоритма трассировки луча</vt:lpstr>
      <vt:lpstr>Снижение времени отрисовки сцены</vt:lpstr>
      <vt:lpstr>Интерфейс программы</vt:lpstr>
      <vt:lpstr>Пример работы (вращение)</vt:lpstr>
      <vt:lpstr>Пример работы (изменение параметров материалов)</vt:lpstr>
      <vt:lpstr>Пример работы (изменение параметров камеры и освещения)</vt:lpstr>
      <vt:lpstr>Результаты исследования</vt:lpstr>
      <vt:lpstr>Спасибо за внимание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Трехмерная визуализация вращения флюгера </dc:title>
  <dc:creator>Учетная запись Майкрософт</dc:creator>
  <cp:lastModifiedBy>Учетная запись Майкрософт</cp:lastModifiedBy>
  <cp:revision>18</cp:revision>
  <dcterms:created xsi:type="dcterms:W3CDTF">2021-12-04T21:28:34Z</dcterms:created>
  <dcterms:modified xsi:type="dcterms:W3CDTF">2021-12-05T14:20:31Z</dcterms:modified>
</cp:coreProperties>
</file>

<file path=docProps/thumbnail.jpeg>
</file>